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4" r:id="rId3"/>
    <p:sldId id="257" r:id="rId4"/>
    <p:sldId id="258" r:id="rId5"/>
    <p:sldId id="259" r:id="rId6"/>
    <p:sldId id="260" r:id="rId7"/>
    <p:sldId id="265" r:id="rId8"/>
    <p:sldId id="261" r:id="rId9"/>
    <p:sldId id="262"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0" d="100"/>
          <a:sy n="40" d="100"/>
        </p:scale>
        <p:origin x="34" y="108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6041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571502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2779225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70747"/>
            <a:ext cx="7477601" cy="2554962"/>
          </a:xfrm>
          <a:prstGeom prst="rect">
            <a:avLst/>
          </a:prstGeom>
          <a:noFill/>
          <a:ln/>
        </p:spPr>
        <p:txBody>
          <a:bodyPr wrap="square" rtlCol="0" anchor="t"/>
          <a:lstStyle/>
          <a:p>
            <a:pPr marL="0" indent="0">
              <a:lnSpc>
                <a:spcPts val="6707"/>
              </a:lnSpc>
              <a:buNone/>
            </a:pPr>
            <a:r>
              <a:rPr lang="en-US" sz="5365" dirty="0">
                <a:solidFill>
                  <a:srgbClr val="C6BFEE"/>
                </a:solidFill>
                <a:latin typeface="Prompt" pitchFamily="34" charset="0"/>
                <a:ea typeface="Prompt" pitchFamily="34" charset="-122"/>
                <a:cs typeface="Prompt" pitchFamily="34" charset="-120"/>
              </a:rPr>
              <a:t>SaveUp: Die revolutionäre App für deine Finanzen</a:t>
            </a:r>
            <a:endParaRPr lang="en-US" sz="5365" dirty="0"/>
          </a:p>
        </p:txBody>
      </p:sp>
      <p:sp>
        <p:nvSpPr>
          <p:cNvPr id="6" name="Text 2"/>
          <p:cNvSpPr/>
          <p:nvPr/>
        </p:nvSpPr>
        <p:spPr>
          <a:xfrm>
            <a:off x="833199" y="5058966"/>
            <a:ext cx="7477601" cy="999768"/>
          </a:xfrm>
          <a:prstGeom prst="rect">
            <a:avLst/>
          </a:prstGeom>
          <a:noFill/>
          <a:ln/>
        </p:spPr>
        <p:txBody>
          <a:bodyPr wrap="square" rtlCol="0" anchor="t"/>
          <a:lstStyle/>
          <a:p>
            <a:pPr marL="0" indent="0">
              <a:lnSpc>
                <a:spcPts val="2624"/>
              </a:lnSpc>
              <a:buNone/>
            </a:pPr>
            <a:endParaRPr lang="en-US" sz="1750" dirty="0"/>
          </a:p>
        </p:txBody>
      </p:sp>
      <p:sp>
        <p:nvSpPr>
          <p:cNvPr id="8" name="Textfeld 7">
            <a:extLst>
              <a:ext uri="{FF2B5EF4-FFF2-40B4-BE49-F238E27FC236}">
                <a16:creationId xmlns:a16="http://schemas.microsoft.com/office/drawing/2014/main" id="{AB8B3EB9-3BC7-B004-5CFA-B8FE0D9000C6}"/>
              </a:ext>
            </a:extLst>
          </p:cNvPr>
          <p:cNvSpPr txBox="1"/>
          <p:nvPr/>
        </p:nvSpPr>
        <p:spPr>
          <a:xfrm>
            <a:off x="11363325" y="7829550"/>
            <a:ext cx="3067050" cy="369332"/>
          </a:xfrm>
          <a:prstGeom prst="rect">
            <a:avLst/>
          </a:prstGeom>
          <a:noFill/>
        </p:spPr>
        <p:txBody>
          <a:bodyPr wrap="square" rtlCol="0">
            <a:spAutoFit/>
          </a:bodyPr>
          <a:lstStyle/>
          <a:p>
            <a:r>
              <a:rPr lang="de-DE" dirty="0">
                <a:solidFill>
                  <a:schemeClr val="bg1"/>
                </a:solidFill>
              </a:rPr>
              <a:t>Von Nesim Abdelaziz</a:t>
            </a:r>
            <a:endParaRPr lang="de-CH"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472934"/>
            <a:ext cx="5476756"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Fragen und Antworten</a:t>
            </a:r>
            <a:endParaRPr lang="en-US" sz="3888" dirty="0"/>
          </a:p>
        </p:txBody>
      </p:sp>
      <p:sp>
        <p:nvSpPr>
          <p:cNvPr id="6" name="Text 2"/>
          <p:cNvSpPr/>
          <p:nvPr/>
        </p:nvSpPr>
        <p:spPr>
          <a:xfrm>
            <a:off x="833199" y="4423291"/>
            <a:ext cx="7477601"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5" name="Text 1"/>
          <p:cNvSpPr/>
          <p:nvPr/>
        </p:nvSpPr>
        <p:spPr>
          <a:xfrm>
            <a:off x="918923" y="874454"/>
            <a:ext cx="7477601" cy="2554962"/>
          </a:xfrm>
          <a:prstGeom prst="rect">
            <a:avLst/>
          </a:prstGeom>
          <a:noFill/>
          <a:ln/>
        </p:spPr>
        <p:txBody>
          <a:bodyPr wrap="square" rtlCol="0" anchor="t"/>
          <a:lstStyle/>
          <a:p>
            <a:pPr marL="0" indent="0">
              <a:lnSpc>
                <a:spcPts val="6707"/>
              </a:lnSpc>
              <a:buNone/>
            </a:pPr>
            <a:r>
              <a:rPr lang="en-US" sz="5365" dirty="0" err="1">
                <a:solidFill>
                  <a:srgbClr val="C6BFEE"/>
                </a:solidFill>
                <a:latin typeface="Prompt" pitchFamily="34" charset="0"/>
                <a:ea typeface="Prompt" pitchFamily="34" charset="-122"/>
                <a:cs typeface="Prompt" pitchFamily="34" charset="-120"/>
              </a:rPr>
              <a:t>Inhaltsverzeichnis</a:t>
            </a:r>
            <a:endParaRPr lang="en-US" sz="5365" dirty="0"/>
          </a:p>
        </p:txBody>
      </p:sp>
      <p:sp>
        <p:nvSpPr>
          <p:cNvPr id="6" name="Text 2"/>
          <p:cNvSpPr/>
          <p:nvPr/>
        </p:nvSpPr>
        <p:spPr>
          <a:xfrm>
            <a:off x="842724" y="1896844"/>
            <a:ext cx="7477601" cy="999768"/>
          </a:xfrm>
          <a:prstGeom prst="rect">
            <a:avLst/>
          </a:prstGeom>
          <a:noFill/>
          <a:ln/>
        </p:spPr>
        <p:txBody>
          <a:bodyPr wrap="square" rtlCol="0" anchor="t"/>
          <a:lstStyle/>
          <a:p>
            <a:pPr>
              <a:lnSpc>
                <a:spcPct val="150000"/>
              </a:lnSpc>
            </a:pPr>
            <a:endParaRPr lang="en-US" sz="3600" dirty="0">
              <a:solidFill>
                <a:srgbClr val="DAD8E9"/>
              </a:solidFill>
              <a:latin typeface="Mukta" pitchFamily="34" charset="0"/>
              <a:ea typeface="Mukta" pitchFamily="34" charset="-122"/>
              <a:cs typeface="Mukta" pitchFamily="34" charset="-120"/>
            </a:endParaRPr>
          </a:p>
          <a:p>
            <a:pPr marL="342900" indent="-342900">
              <a:lnSpc>
                <a:spcPct val="150000"/>
              </a:lnSpc>
              <a:buFont typeface="+mj-lt"/>
              <a:buAutoNum type="arabicPeriod"/>
            </a:pPr>
            <a:r>
              <a:rPr lang="en-US" sz="3600" dirty="0">
                <a:solidFill>
                  <a:srgbClr val="C6BFEE"/>
                </a:solidFill>
                <a:latin typeface="Prompt" pitchFamily="34" charset="0"/>
                <a:ea typeface="Prompt" pitchFamily="34" charset="-122"/>
                <a:cs typeface="Prompt" pitchFamily="34" charset="-120"/>
              </a:rPr>
              <a:t>Was </a:t>
            </a:r>
            <a:r>
              <a:rPr lang="en-US" sz="3600" dirty="0" err="1">
                <a:solidFill>
                  <a:srgbClr val="C6BFEE"/>
                </a:solidFill>
                <a:latin typeface="Prompt" pitchFamily="34" charset="0"/>
                <a:ea typeface="Prompt" pitchFamily="34" charset="-122"/>
                <a:cs typeface="Prompt" pitchFamily="34" charset="-120"/>
              </a:rPr>
              <a:t>ist</a:t>
            </a:r>
            <a:r>
              <a:rPr lang="en-US" sz="3600" dirty="0">
                <a:solidFill>
                  <a:srgbClr val="C6BFEE"/>
                </a:solidFill>
                <a:latin typeface="Prompt" pitchFamily="34" charset="0"/>
                <a:ea typeface="Prompt" pitchFamily="34" charset="-122"/>
                <a:cs typeface="Prompt" pitchFamily="34" charset="-120"/>
              </a:rPr>
              <a:t> </a:t>
            </a:r>
            <a:r>
              <a:rPr lang="en-US" sz="3600" dirty="0" err="1">
                <a:solidFill>
                  <a:srgbClr val="C6BFEE"/>
                </a:solidFill>
                <a:latin typeface="Prompt" pitchFamily="34" charset="0"/>
                <a:ea typeface="Prompt" pitchFamily="34" charset="-122"/>
                <a:cs typeface="Prompt" pitchFamily="34" charset="-120"/>
              </a:rPr>
              <a:t>SaveUp</a:t>
            </a:r>
            <a:endParaRPr lang="en-US" sz="3600" dirty="0">
              <a:solidFill>
                <a:srgbClr val="C6BFEE"/>
              </a:solidFill>
              <a:latin typeface="Prompt" pitchFamily="34" charset="0"/>
              <a:ea typeface="Prompt" pitchFamily="34" charset="-122"/>
              <a:cs typeface="Prompt" pitchFamily="34" charset="-120"/>
            </a:endParaRPr>
          </a:p>
          <a:p>
            <a:pPr marL="342900" indent="-342900">
              <a:lnSpc>
                <a:spcPct val="150000"/>
              </a:lnSpc>
              <a:buFont typeface="+mj-lt"/>
              <a:buAutoNum type="arabicPeriod"/>
            </a:pPr>
            <a:r>
              <a:rPr lang="en-US" sz="3600" dirty="0">
                <a:solidFill>
                  <a:srgbClr val="C6BFEE"/>
                </a:solidFill>
                <a:latin typeface="Prompt" pitchFamily="34" charset="0"/>
                <a:ea typeface="Prompt" pitchFamily="34" charset="-122"/>
                <a:cs typeface="Prompt" pitchFamily="34" charset="-120"/>
              </a:rPr>
              <a:t>Die </a:t>
            </a:r>
            <a:r>
              <a:rPr lang="en-US" sz="3600" dirty="0" err="1">
                <a:solidFill>
                  <a:srgbClr val="C6BFEE"/>
                </a:solidFill>
                <a:latin typeface="Prompt" pitchFamily="34" charset="0"/>
                <a:ea typeface="Prompt" pitchFamily="34" charset="-122"/>
                <a:cs typeface="Prompt" pitchFamily="34" charset="-120"/>
              </a:rPr>
              <a:t>wichtigsten</a:t>
            </a:r>
            <a:r>
              <a:rPr lang="en-US" sz="3600" dirty="0">
                <a:solidFill>
                  <a:srgbClr val="C6BFEE"/>
                </a:solidFill>
                <a:latin typeface="Prompt" pitchFamily="34" charset="0"/>
                <a:ea typeface="Prompt" pitchFamily="34" charset="-122"/>
                <a:cs typeface="Prompt" pitchFamily="34" charset="-120"/>
              </a:rPr>
              <a:t> </a:t>
            </a:r>
            <a:r>
              <a:rPr lang="en-US" sz="3600" dirty="0" err="1">
                <a:solidFill>
                  <a:srgbClr val="C6BFEE"/>
                </a:solidFill>
                <a:latin typeface="Prompt" pitchFamily="34" charset="0"/>
                <a:ea typeface="Prompt" pitchFamily="34" charset="-122"/>
                <a:cs typeface="Prompt" pitchFamily="34" charset="-120"/>
              </a:rPr>
              <a:t>Funktionen</a:t>
            </a:r>
            <a:r>
              <a:rPr lang="en-US" sz="3600" dirty="0">
                <a:solidFill>
                  <a:srgbClr val="C6BFEE"/>
                </a:solidFill>
                <a:latin typeface="Prompt" pitchFamily="34" charset="0"/>
                <a:ea typeface="Prompt" pitchFamily="34" charset="-122"/>
                <a:cs typeface="Prompt" pitchFamily="34" charset="-120"/>
              </a:rPr>
              <a:t> von </a:t>
            </a:r>
            <a:r>
              <a:rPr lang="en-US" sz="3600" dirty="0" err="1">
                <a:solidFill>
                  <a:srgbClr val="C6BFEE"/>
                </a:solidFill>
                <a:latin typeface="Prompt" pitchFamily="34" charset="0"/>
                <a:ea typeface="Prompt" pitchFamily="34" charset="-122"/>
                <a:cs typeface="Prompt" pitchFamily="34" charset="-120"/>
              </a:rPr>
              <a:t>SaveUp</a:t>
            </a:r>
            <a:endParaRPr lang="en-US" sz="3600" dirty="0">
              <a:solidFill>
                <a:srgbClr val="C6BFEE"/>
              </a:solidFill>
              <a:latin typeface="Prompt" pitchFamily="34" charset="0"/>
              <a:ea typeface="Prompt" pitchFamily="34" charset="-122"/>
              <a:cs typeface="Prompt" pitchFamily="34" charset="-120"/>
            </a:endParaRPr>
          </a:p>
          <a:p>
            <a:pPr marL="342900" indent="-342900">
              <a:lnSpc>
                <a:spcPct val="150000"/>
              </a:lnSpc>
              <a:buFont typeface="+mj-lt"/>
              <a:buAutoNum type="arabicPeriod"/>
            </a:pPr>
            <a:r>
              <a:rPr lang="en-US" sz="3600">
                <a:solidFill>
                  <a:srgbClr val="C6BFEE"/>
                </a:solidFill>
                <a:latin typeface="Prompt" pitchFamily="34" charset="0"/>
                <a:ea typeface="Prompt" pitchFamily="34" charset="-122"/>
                <a:cs typeface="Prompt" pitchFamily="34" charset="-120"/>
              </a:rPr>
              <a:t>Mockups</a:t>
            </a:r>
            <a:endParaRPr lang="en-US" sz="3600" dirty="0">
              <a:solidFill>
                <a:srgbClr val="C6BFEE"/>
              </a:solidFill>
              <a:latin typeface="Prompt" pitchFamily="34" charset="0"/>
              <a:ea typeface="Prompt" pitchFamily="34" charset="-122"/>
              <a:cs typeface="Prompt" pitchFamily="34" charset="-120"/>
            </a:endParaRPr>
          </a:p>
          <a:p>
            <a:pPr marL="342900" indent="-342900">
              <a:lnSpc>
                <a:spcPct val="150000"/>
              </a:lnSpc>
              <a:buFont typeface="+mj-lt"/>
              <a:buAutoNum type="arabicPeriod"/>
            </a:pPr>
            <a:r>
              <a:rPr lang="en-US" sz="3600" dirty="0">
                <a:solidFill>
                  <a:srgbClr val="C6BFEE"/>
                </a:solidFill>
                <a:latin typeface="Prompt" pitchFamily="34" charset="0"/>
                <a:ea typeface="Prompt" pitchFamily="34" charset="-122"/>
                <a:cs typeface="Prompt" pitchFamily="34" charset="-120"/>
              </a:rPr>
              <a:t>Die Zukunft von </a:t>
            </a:r>
            <a:r>
              <a:rPr lang="en-US" sz="3600" dirty="0" err="1">
                <a:solidFill>
                  <a:srgbClr val="C6BFEE"/>
                </a:solidFill>
                <a:latin typeface="Prompt" pitchFamily="34" charset="0"/>
                <a:ea typeface="Prompt" pitchFamily="34" charset="-122"/>
                <a:cs typeface="Prompt" pitchFamily="34" charset="-120"/>
              </a:rPr>
              <a:t>SaveUp</a:t>
            </a:r>
            <a:endParaRPr lang="en-US" sz="3600" dirty="0"/>
          </a:p>
          <a:p>
            <a:pPr marL="342900" indent="-342900">
              <a:lnSpc>
                <a:spcPct val="150000"/>
              </a:lnSpc>
              <a:buFont typeface="+mj-lt"/>
              <a:buAutoNum type="arabicPeriod"/>
            </a:pPr>
            <a:endParaRPr lang="en-US" sz="3600" dirty="0"/>
          </a:p>
          <a:p>
            <a:pPr marL="342900" indent="-342900">
              <a:lnSpc>
                <a:spcPct val="150000"/>
              </a:lnSpc>
              <a:buFont typeface="+mj-lt"/>
              <a:buAutoNum type="arabicPeriod"/>
            </a:pPr>
            <a:endParaRPr lang="en-US" sz="3600" dirty="0"/>
          </a:p>
          <a:p>
            <a:pPr marL="342900" indent="-342900">
              <a:lnSpc>
                <a:spcPct val="150000"/>
              </a:lnSpc>
              <a:buFont typeface="+mj-lt"/>
              <a:buAutoNum type="arabicPeriod"/>
            </a:pPr>
            <a:endParaRPr lang="en-US" sz="3600" dirty="0">
              <a:solidFill>
                <a:srgbClr val="DAD8E9"/>
              </a:solidFill>
              <a:latin typeface="Mukta" pitchFamily="34" charset="0"/>
              <a:ea typeface="Mukta" pitchFamily="34" charset="-122"/>
              <a:cs typeface="Mukta" pitchFamily="34" charset="-120"/>
            </a:endParaRPr>
          </a:p>
        </p:txBody>
      </p:sp>
    </p:spTree>
    <p:extLst>
      <p:ext uri="{BB962C8B-B14F-4D97-AF65-F5344CB8AC3E}">
        <p14:creationId xmlns:p14="http://schemas.microsoft.com/office/powerpoint/2010/main" val="3397731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5221704" y="2468756"/>
            <a:ext cx="9408695" cy="5760844"/>
          </a:xfrm>
          <a:prstGeom prst="rect">
            <a:avLst/>
          </a:prstGeom>
          <a:solidFill>
            <a:srgbClr val="0B0C23">
              <a:alpha val="75000"/>
            </a:srgbClr>
          </a:solidFill>
          <a:ln/>
        </p:spPr>
        <p:txBody>
          <a:bodyPr/>
          <a:lstStyle/>
          <a:p>
            <a:endParaRPr lang="de-CH"/>
          </a:p>
        </p:txBody>
      </p:sp>
      <p:sp>
        <p:nvSpPr>
          <p:cNvPr id="4" name="Text 1"/>
          <p:cNvSpPr/>
          <p:nvPr/>
        </p:nvSpPr>
        <p:spPr>
          <a:xfrm>
            <a:off x="2624376" y="1238488"/>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Was ist SaveUp?</a:t>
            </a:r>
            <a:endParaRPr lang="en-US" sz="3888" dirty="0"/>
          </a:p>
        </p:txBody>
      </p:sp>
      <p:sp>
        <p:nvSpPr>
          <p:cNvPr id="5" name="Shape 2"/>
          <p:cNvSpPr/>
          <p:nvPr/>
        </p:nvSpPr>
        <p:spPr>
          <a:xfrm>
            <a:off x="1045250" y="2212357"/>
            <a:ext cx="6424374" cy="3472220"/>
          </a:xfrm>
          <a:prstGeom prst="roundRect">
            <a:avLst>
              <a:gd name="adj" fmla="val 4475"/>
            </a:avLst>
          </a:prstGeom>
          <a:solidFill>
            <a:srgbClr val="542C49"/>
          </a:solidFill>
          <a:ln w="7620">
            <a:solidFill>
              <a:srgbClr val="6D4562"/>
            </a:solidFill>
            <a:prstDash val="solid"/>
          </a:ln>
        </p:spPr>
        <p:txBody>
          <a:bodyPr/>
          <a:lstStyle/>
          <a:p>
            <a:endParaRPr lang="de-CH"/>
          </a:p>
        </p:txBody>
      </p:sp>
      <p:sp>
        <p:nvSpPr>
          <p:cNvPr id="6" name="Text 3"/>
          <p:cNvSpPr/>
          <p:nvPr/>
        </p:nvSpPr>
        <p:spPr>
          <a:xfrm>
            <a:off x="2854166" y="2529721"/>
            <a:ext cx="3857268" cy="308610"/>
          </a:xfrm>
          <a:prstGeom prst="rect">
            <a:avLst/>
          </a:prstGeom>
          <a:noFill/>
          <a:ln/>
        </p:spPr>
        <p:txBody>
          <a:bodyPr wrap="none" rtlCol="0" anchor="t"/>
          <a:lstStyle/>
          <a:p>
            <a:pPr marL="0" indent="0">
              <a:lnSpc>
                <a:spcPts val="2430"/>
              </a:lnSpc>
              <a:buNone/>
            </a:pPr>
            <a:endParaRPr lang="en-US" sz="1944" dirty="0"/>
          </a:p>
        </p:txBody>
      </p:sp>
      <p:sp>
        <p:nvSpPr>
          <p:cNvPr id="7" name="Text 4"/>
          <p:cNvSpPr/>
          <p:nvPr/>
        </p:nvSpPr>
        <p:spPr>
          <a:xfrm>
            <a:off x="1275040" y="2883989"/>
            <a:ext cx="5965984" cy="2456616"/>
          </a:xfrm>
          <a:prstGeom prst="rect">
            <a:avLst/>
          </a:prstGeom>
          <a:noFill/>
          <a:ln/>
        </p:spPr>
        <p:txBody>
          <a:bodyPr wrap="square" rtlCol="0" anchor="t"/>
          <a:lstStyle/>
          <a:p>
            <a:pPr marL="0" indent="0">
              <a:lnSpc>
                <a:spcPts val="2624"/>
              </a:lnSpc>
              <a:buNone/>
            </a:pPr>
            <a:r>
              <a:rPr lang="en-US" sz="1750" dirty="0" err="1">
                <a:solidFill>
                  <a:srgbClr val="DAD8E9"/>
                </a:solidFill>
                <a:latin typeface="Mukta" pitchFamily="34" charset="0"/>
                <a:ea typeface="Mukta" pitchFamily="34" charset="-122"/>
                <a:cs typeface="Mukta" pitchFamily="34" charset="-120"/>
              </a:rPr>
              <a:t>SaveUp</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ist</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eine</a:t>
            </a:r>
            <a:r>
              <a:rPr lang="en-US" sz="1750" dirty="0">
                <a:solidFill>
                  <a:srgbClr val="DAD8E9"/>
                </a:solidFill>
                <a:latin typeface="Mukta" pitchFamily="34" charset="0"/>
                <a:ea typeface="Mukta" pitchFamily="34" charset="-122"/>
                <a:cs typeface="Mukta" pitchFamily="34" charset="-120"/>
              </a:rPr>
              <a:t> innovative App, die </a:t>
            </a:r>
            <a:r>
              <a:rPr lang="en-US" sz="1750" dirty="0" err="1">
                <a:solidFill>
                  <a:srgbClr val="DAD8E9"/>
                </a:solidFill>
                <a:latin typeface="Mukta" pitchFamily="34" charset="0"/>
                <a:ea typeface="Mukta" pitchFamily="34" charset="-122"/>
                <a:cs typeface="Mukta" pitchFamily="34" charset="-120"/>
              </a:rPr>
              <a:t>dir</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dabei</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hilft</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deine</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Finanzen</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zu</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kontrollieren</a:t>
            </a:r>
            <a:r>
              <a:rPr lang="en-US" sz="1750" dirty="0">
                <a:solidFill>
                  <a:srgbClr val="DAD8E9"/>
                </a:solidFill>
                <a:latin typeface="Mukta" pitchFamily="34" charset="0"/>
                <a:ea typeface="Mukta" pitchFamily="34" charset="-122"/>
                <a:cs typeface="Mukta" pitchFamily="34" charset="-120"/>
              </a:rPr>
              <a:t> und </a:t>
            </a:r>
            <a:r>
              <a:rPr lang="en-US" sz="1750" dirty="0" err="1">
                <a:solidFill>
                  <a:srgbClr val="DAD8E9"/>
                </a:solidFill>
                <a:latin typeface="Mukta" pitchFamily="34" charset="0"/>
                <a:ea typeface="Mukta" pitchFamily="34" charset="-122"/>
                <a:cs typeface="Mukta" pitchFamily="34" charset="-120"/>
              </a:rPr>
              <a:t>zu</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verbessern</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Mit</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SaveUp</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kannst</a:t>
            </a:r>
            <a:r>
              <a:rPr lang="en-US" sz="1750" dirty="0">
                <a:solidFill>
                  <a:srgbClr val="DAD8E9"/>
                </a:solidFill>
                <a:latin typeface="Mukta" pitchFamily="34" charset="0"/>
                <a:ea typeface="Mukta" pitchFamily="34" charset="-122"/>
                <a:cs typeface="Mukta" pitchFamily="34" charset="-120"/>
              </a:rPr>
              <a:t> du </a:t>
            </a:r>
            <a:r>
              <a:rPr lang="en-US" sz="1750" dirty="0" err="1">
                <a:solidFill>
                  <a:srgbClr val="DAD8E9"/>
                </a:solidFill>
                <a:latin typeface="Mukta" pitchFamily="34" charset="0"/>
                <a:ea typeface="Mukta" pitchFamily="34" charset="-122"/>
                <a:cs typeface="Mukta" pitchFamily="34" charset="-120"/>
              </a:rPr>
              <a:t>deine</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Ausgaben</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tracken</a:t>
            </a:r>
            <a:r>
              <a:rPr lang="en-US" sz="1750" dirty="0">
                <a:solidFill>
                  <a:srgbClr val="DAD8E9"/>
                </a:solidFill>
                <a:latin typeface="Mukta" pitchFamily="34" charset="0"/>
                <a:ea typeface="Mukta" pitchFamily="34" charset="-122"/>
                <a:cs typeface="Mukta" pitchFamily="34" charset="-120"/>
              </a:rPr>
              <a:t>, Budgets </a:t>
            </a:r>
            <a:r>
              <a:rPr lang="en-US" sz="1750" dirty="0" err="1">
                <a:solidFill>
                  <a:srgbClr val="DAD8E9"/>
                </a:solidFill>
                <a:latin typeface="Mukta" pitchFamily="34" charset="0"/>
                <a:ea typeface="Mukta" pitchFamily="34" charset="-122"/>
                <a:cs typeface="Mukta" pitchFamily="34" charset="-120"/>
              </a:rPr>
              <a:t>erstellen</a:t>
            </a:r>
            <a:r>
              <a:rPr lang="en-US" sz="1750" dirty="0">
                <a:solidFill>
                  <a:srgbClr val="DAD8E9"/>
                </a:solidFill>
                <a:latin typeface="Mukta" pitchFamily="34" charset="0"/>
                <a:ea typeface="Mukta" pitchFamily="34" charset="-122"/>
                <a:cs typeface="Mukta" pitchFamily="34" charset="-120"/>
              </a:rPr>
              <a:t> und </a:t>
            </a:r>
            <a:r>
              <a:rPr lang="en-US" sz="1750" dirty="0" err="1">
                <a:solidFill>
                  <a:srgbClr val="DAD8E9"/>
                </a:solidFill>
                <a:latin typeface="Mukta" pitchFamily="34" charset="0"/>
                <a:ea typeface="Mukta" pitchFamily="34" charset="-122"/>
                <a:cs typeface="Mukta" pitchFamily="34" charset="-120"/>
              </a:rPr>
              <a:t>deine</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Einnahmen</a:t>
            </a:r>
            <a:r>
              <a:rPr lang="en-US" sz="1750" dirty="0">
                <a:solidFill>
                  <a:srgbClr val="DAD8E9"/>
                </a:solidFill>
                <a:latin typeface="Mukta" pitchFamily="34" charset="0"/>
                <a:ea typeface="Mukta" pitchFamily="34" charset="-122"/>
                <a:cs typeface="Mukta" pitchFamily="34" charset="-120"/>
              </a:rPr>
              <a:t> </a:t>
            </a:r>
            <a:r>
              <a:rPr lang="en-US" sz="1750" dirty="0" err="1">
                <a:solidFill>
                  <a:srgbClr val="DAD8E9"/>
                </a:solidFill>
                <a:latin typeface="Mukta" pitchFamily="34" charset="0"/>
                <a:ea typeface="Mukta" pitchFamily="34" charset="-122"/>
                <a:cs typeface="Mukta" pitchFamily="34" charset="-120"/>
              </a:rPr>
              <a:t>verwalten</a:t>
            </a:r>
            <a:r>
              <a:rPr lang="en-US" sz="1750" dirty="0">
                <a:solidFill>
                  <a:srgbClr val="DAD8E9"/>
                </a:solidFill>
                <a:latin typeface="Mukta" pitchFamily="34" charset="0"/>
                <a:ea typeface="Mukta" pitchFamily="34" charset="-122"/>
                <a:cs typeface="Mukta" pitchFamily="34" charset="-120"/>
              </a:rPr>
              <a:t>.</a:t>
            </a:r>
            <a:endParaRPr lang="en-US" sz="1750" dirty="0"/>
          </a:p>
        </p:txBody>
      </p:sp>
      <p:sp>
        <p:nvSpPr>
          <p:cNvPr id="10" name="Text 7"/>
          <p:cNvSpPr/>
          <p:nvPr/>
        </p:nvSpPr>
        <p:spPr>
          <a:xfrm>
            <a:off x="7656076" y="2971562"/>
            <a:ext cx="4120158" cy="1333024"/>
          </a:xfrm>
          <a:prstGeom prst="rect">
            <a:avLst/>
          </a:prstGeom>
          <a:noFill/>
          <a:ln/>
        </p:spPr>
        <p:txBody>
          <a:bodyPr wrap="square" rtlCol="0" anchor="t"/>
          <a:lstStyle/>
          <a:p>
            <a:pPr marL="0" indent="0">
              <a:lnSpc>
                <a:spcPts val="2624"/>
              </a:lnSpc>
              <a:buNone/>
            </a:pPr>
            <a:endParaRPr lang="en-US" sz="1750" dirty="0"/>
          </a:p>
        </p:txBody>
      </p:sp>
      <p:sp>
        <p:nvSpPr>
          <p:cNvPr id="12" name="Text 9"/>
          <p:cNvSpPr/>
          <p:nvPr/>
        </p:nvSpPr>
        <p:spPr>
          <a:xfrm>
            <a:off x="2854166" y="4986338"/>
            <a:ext cx="3766661" cy="308610"/>
          </a:xfrm>
          <a:prstGeom prst="rect">
            <a:avLst/>
          </a:prstGeom>
          <a:noFill/>
          <a:ln/>
        </p:spPr>
        <p:txBody>
          <a:bodyPr wrap="none" rtlCol="0" anchor="t"/>
          <a:lstStyle/>
          <a:p>
            <a:pPr marL="0" indent="0">
              <a:lnSpc>
                <a:spcPts val="2430"/>
              </a:lnSpc>
              <a:buNone/>
            </a:pPr>
            <a:endParaRPr lang="en-US" sz="1944" dirty="0"/>
          </a:p>
        </p:txBody>
      </p:sp>
      <p:sp>
        <p:nvSpPr>
          <p:cNvPr id="13" name="Text 10"/>
          <p:cNvSpPr/>
          <p:nvPr/>
        </p:nvSpPr>
        <p:spPr>
          <a:xfrm>
            <a:off x="2854166" y="5428178"/>
            <a:ext cx="4120158" cy="1333024"/>
          </a:xfrm>
          <a:prstGeom prst="rect">
            <a:avLst/>
          </a:prstGeom>
          <a:noFill/>
          <a:ln/>
        </p:spPr>
        <p:txBody>
          <a:bodyPr wrap="square" rtlCol="0" anchor="t"/>
          <a:lstStyle/>
          <a:p>
            <a:pPr marL="0" indent="0">
              <a:lnSpc>
                <a:spcPts val="2624"/>
              </a:lnSpc>
              <a:buNone/>
            </a:pPr>
            <a:endParaRPr lang="en-US" sz="1750" dirty="0"/>
          </a:p>
        </p:txBody>
      </p:sp>
      <p:sp>
        <p:nvSpPr>
          <p:cNvPr id="15" name="Text 12"/>
          <p:cNvSpPr/>
          <p:nvPr/>
        </p:nvSpPr>
        <p:spPr>
          <a:xfrm>
            <a:off x="7656076" y="4986338"/>
            <a:ext cx="2702481" cy="308610"/>
          </a:xfrm>
          <a:prstGeom prst="rect">
            <a:avLst/>
          </a:prstGeom>
          <a:noFill/>
          <a:ln/>
        </p:spPr>
        <p:txBody>
          <a:bodyPr wrap="none" rtlCol="0" anchor="t"/>
          <a:lstStyle/>
          <a:p>
            <a:pPr marL="0" indent="0">
              <a:lnSpc>
                <a:spcPts val="2430"/>
              </a:lnSpc>
              <a:buNone/>
            </a:pPr>
            <a:endParaRPr lang="en-US" sz="1944" dirty="0"/>
          </a:p>
        </p:txBody>
      </p:sp>
      <p:sp>
        <p:nvSpPr>
          <p:cNvPr id="16" name="Text 13"/>
          <p:cNvSpPr/>
          <p:nvPr/>
        </p:nvSpPr>
        <p:spPr>
          <a:xfrm>
            <a:off x="7656076" y="5428178"/>
            <a:ext cx="4120158" cy="1333024"/>
          </a:xfrm>
          <a:prstGeom prst="rect">
            <a:avLst/>
          </a:prstGeom>
          <a:noFill/>
          <a:ln/>
        </p:spPr>
        <p:txBody>
          <a:bodyPr wrap="square" rtlCol="0" anchor="t"/>
          <a:lstStyle/>
          <a:p>
            <a:pPr marL="0" indent="0">
              <a:lnSpc>
                <a:spcPts val="2624"/>
              </a:lnSpc>
              <a:buNone/>
            </a:pPr>
            <a:endParaRPr lang="en-US" sz="1750" dirty="0"/>
          </a:p>
        </p:txBody>
      </p:sp>
      <p:pic>
        <p:nvPicPr>
          <p:cNvPr id="1026" name="Picture 2">
            <a:extLst>
              <a:ext uri="{FF2B5EF4-FFF2-40B4-BE49-F238E27FC236}">
                <a16:creationId xmlns:a16="http://schemas.microsoft.com/office/drawing/2014/main" id="{E03095E9-A6BD-459F-4EB7-A6B142DA3F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65466" y="283606"/>
            <a:ext cx="6775864" cy="46361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4" name="Text 1"/>
          <p:cNvSpPr/>
          <p:nvPr/>
        </p:nvSpPr>
        <p:spPr>
          <a:xfrm>
            <a:off x="2624376" y="1139666"/>
            <a:ext cx="9381649" cy="1234202"/>
          </a:xfrm>
          <a:prstGeom prst="rect">
            <a:avLst/>
          </a:prstGeom>
          <a:noFill/>
          <a:ln/>
        </p:spPr>
        <p:txBody>
          <a:bodyPr wrap="squar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Die wichtigsten Funktionen von SaveUp</a:t>
            </a:r>
            <a:endParaRPr lang="en-US" sz="3888" dirty="0"/>
          </a:p>
        </p:txBody>
      </p:sp>
      <p:sp>
        <p:nvSpPr>
          <p:cNvPr id="5" name="Shape 2"/>
          <p:cNvSpPr/>
          <p:nvPr/>
        </p:nvSpPr>
        <p:spPr>
          <a:xfrm>
            <a:off x="2624376" y="3068122"/>
            <a:ext cx="499943" cy="499943"/>
          </a:xfrm>
          <a:prstGeom prst="roundRect">
            <a:avLst>
              <a:gd name="adj" fmla="val 20000"/>
            </a:avLst>
          </a:prstGeom>
          <a:solidFill>
            <a:srgbClr val="542C49"/>
          </a:solidFill>
          <a:ln w="7620">
            <a:solidFill>
              <a:srgbClr val="6D4562"/>
            </a:solidFill>
            <a:prstDash val="solid"/>
          </a:ln>
        </p:spPr>
        <p:txBody>
          <a:bodyPr/>
          <a:lstStyle/>
          <a:p>
            <a:endParaRPr lang="de-CH"/>
          </a:p>
        </p:txBody>
      </p:sp>
      <p:sp>
        <p:nvSpPr>
          <p:cNvPr id="6" name="Text 3"/>
          <p:cNvSpPr/>
          <p:nvPr/>
        </p:nvSpPr>
        <p:spPr>
          <a:xfrm>
            <a:off x="2818924" y="3169920"/>
            <a:ext cx="110847" cy="296228"/>
          </a:xfrm>
          <a:prstGeom prst="rect">
            <a:avLst/>
          </a:prstGeom>
          <a:noFill/>
          <a:ln/>
        </p:spPr>
        <p:txBody>
          <a:bodyPr wrap="none" rtlCol="0" anchor="t"/>
          <a:lstStyle/>
          <a:p>
            <a:pPr marL="0" indent="0" algn="ctr">
              <a:lnSpc>
                <a:spcPts val="2333"/>
              </a:lnSpc>
              <a:buNone/>
            </a:pPr>
            <a:r>
              <a:rPr lang="en-US" sz="2333" dirty="0">
                <a:solidFill>
                  <a:srgbClr val="DAD8E9"/>
                </a:solidFill>
                <a:latin typeface="Prompt" pitchFamily="34" charset="0"/>
                <a:ea typeface="Prompt" pitchFamily="34" charset="-122"/>
                <a:cs typeface="Prompt" pitchFamily="34" charset="-120"/>
              </a:rPr>
              <a:t>1</a:t>
            </a:r>
            <a:endParaRPr lang="en-US" sz="2333" dirty="0"/>
          </a:p>
        </p:txBody>
      </p:sp>
      <p:sp>
        <p:nvSpPr>
          <p:cNvPr id="7" name="Text 4"/>
          <p:cNvSpPr/>
          <p:nvPr/>
        </p:nvSpPr>
        <p:spPr>
          <a:xfrm>
            <a:off x="3346490" y="3068122"/>
            <a:ext cx="3857268"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Automatische Ausgabenanalyse</a:t>
            </a:r>
            <a:endParaRPr lang="en-US" sz="1944" dirty="0"/>
          </a:p>
        </p:txBody>
      </p:sp>
      <p:sp>
        <p:nvSpPr>
          <p:cNvPr id="8" name="Text 5"/>
          <p:cNvSpPr/>
          <p:nvPr/>
        </p:nvSpPr>
        <p:spPr>
          <a:xfrm>
            <a:off x="3346490" y="3509962"/>
            <a:ext cx="3857625"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SaveUp analysiert automatisch deine Transaktionsdaten und kategorisiert deine Ausgaben, um dir einen klaren Überblick über dein Ausgabenverhalten zu geben.</a:t>
            </a:r>
            <a:endParaRPr lang="en-US" sz="1750" dirty="0"/>
          </a:p>
        </p:txBody>
      </p:sp>
      <p:sp>
        <p:nvSpPr>
          <p:cNvPr id="9" name="Shape 6"/>
          <p:cNvSpPr/>
          <p:nvPr/>
        </p:nvSpPr>
        <p:spPr>
          <a:xfrm>
            <a:off x="7426285" y="3068122"/>
            <a:ext cx="499943" cy="499943"/>
          </a:xfrm>
          <a:prstGeom prst="roundRect">
            <a:avLst>
              <a:gd name="adj" fmla="val 20000"/>
            </a:avLst>
          </a:prstGeom>
          <a:solidFill>
            <a:srgbClr val="542C49"/>
          </a:solidFill>
          <a:ln w="7620">
            <a:solidFill>
              <a:srgbClr val="6D4562"/>
            </a:solidFill>
            <a:prstDash val="solid"/>
          </a:ln>
        </p:spPr>
        <p:txBody>
          <a:bodyPr/>
          <a:lstStyle/>
          <a:p>
            <a:endParaRPr lang="de-CH"/>
          </a:p>
        </p:txBody>
      </p:sp>
      <p:sp>
        <p:nvSpPr>
          <p:cNvPr id="10" name="Text 7"/>
          <p:cNvSpPr/>
          <p:nvPr/>
        </p:nvSpPr>
        <p:spPr>
          <a:xfrm>
            <a:off x="7589520" y="3169920"/>
            <a:ext cx="173355" cy="296228"/>
          </a:xfrm>
          <a:prstGeom prst="rect">
            <a:avLst/>
          </a:prstGeom>
          <a:noFill/>
          <a:ln/>
        </p:spPr>
        <p:txBody>
          <a:bodyPr wrap="none" rtlCol="0" anchor="t"/>
          <a:lstStyle/>
          <a:p>
            <a:pPr marL="0" indent="0" algn="ctr">
              <a:lnSpc>
                <a:spcPts val="2333"/>
              </a:lnSpc>
              <a:buNone/>
            </a:pPr>
            <a:r>
              <a:rPr lang="en-US" sz="2333" dirty="0">
                <a:solidFill>
                  <a:srgbClr val="DAD8E9"/>
                </a:solidFill>
                <a:latin typeface="Prompt" pitchFamily="34" charset="0"/>
                <a:ea typeface="Prompt" pitchFamily="34" charset="-122"/>
                <a:cs typeface="Prompt" pitchFamily="34" charset="-120"/>
              </a:rPr>
              <a:t>2</a:t>
            </a:r>
            <a:endParaRPr lang="en-US" sz="2333" dirty="0"/>
          </a:p>
        </p:txBody>
      </p:sp>
      <p:sp>
        <p:nvSpPr>
          <p:cNvPr id="11" name="Text 8"/>
          <p:cNvSpPr/>
          <p:nvPr/>
        </p:nvSpPr>
        <p:spPr>
          <a:xfrm>
            <a:off x="8148399" y="3068122"/>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Budget-Planung</a:t>
            </a:r>
            <a:endParaRPr lang="en-US" sz="1944" dirty="0"/>
          </a:p>
        </p:txBody>
      </p:sp>
      <p:sp>
        <p:nvSpPr>
          <p:cNvPr id="12" name="Text 9"/>
          <p:cNvSpPr/>
          <p:nvPr/>
        </p:nvSpPr>
        <p:spPr>
          <a:xfrm>
            <a:off x="8148399" y="3509962"/>
            <a:ext cx="3857625"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Erstelle flexible Budgets für verschiedene Kategorien, wie zum Beispiel Essen, Wohnen oder Transport, und behalte deine Ausgaben im Blick.</a:t>
            </a:r>
            <a:endParaRPr lang="en-US" sz="1750" dirty="0"/>
          </a:p>
        </p:txBody>
      </p:sp>
      <p:sp>
        <p:nvSpPr>
          <p:cNvPr id="13" name="Shape 10"/>
          <p:cNvSpPr/>
          <p:nvPr/>
        </p:nvSpPr>
        <p:spPr>
          <a:xfrm>
            <a:off x="2624376" y="5315069"/>
            <a:ext cx="499943" cy="499943"/>
          </a:xfrm>
          <a:prstGeom prst="roundRect">
            <a:avLst>
              <a:gd name="adj" fmla="val 20000"/>
            </a:avLst>
          </a:prstGeom>
          <a:solidFill>
            <a:srgbClr val="542C49"/>
          </a:solidFill>
          <a:ln w="7620">
            <a:solidFill>
              <a:srgbClr val="6D4562"/>
            </a:solidFill>
            <a:prstDash val="solid"/>
          </a:ln>
        </p:spPr>
        <p:txBody>
          <a:bodyPr/>
          <a:lstStyle/>
          <a:p>
            <a:endParaRPr lang="de-CH"/>
          </a:p>
        </p:txBody>
      </p:sp>
      <p:sp>
        <p:nvSpPr>
          <p:cNvPr id="14" name="Text 11"/>
          <p:cNvSpPr/>
          <p:nvPr/>
        </p:nvSpPr>
        <p:spPr>
          <a:xfrm>
            <a:off x="2788325" y="5416867"/>
            <a:ext cx="171926" cy="296228"/>
          </a:xfrm>
          <a:prstGeom prst="rect">
            <a:avLst/>
          </a:prstGeom>
          <a:noFill/>
          <a:ln/>
        </p:spPr>
        <p:txBody>
          <a:bodyPr wrap="none" rtlCol="0" anchor="t"/>
          <a:lstStyle/>
          <a:p>
            <a:pPr marL="0" indent="0" algn="ctr">
              <a:lnSpc>
                <a:spcPts val="2333"/>
              </a:lnSpc>
              <a:buNone/>
            </a:pPr>
            <a:r>
              <a:rPr lang="en-US" sz="2333" dirty="0">
                <a:solidFill>
                  <a:srgbClr val="DAD8E9"/>
                </a:solidFill>
                <a:latin typeface="Prompt" pitchFamily="34" charset="0"/>
                <a:ea typeface="Prompt" pitchFamily="34" charset="-122"/>
                <a:cs typeface="Prompt" pitchFamily="34" charset="-120"/>
              </a:rPr>
              <a:t>3</a:t>
            </a:r>
            <a:endParaRPr lang="en-US" sz="2333" dirty="0"/>
          </a:p>
        </p:txBody>
      </p:sp>
      <p:sp>
        <p:nvSpPr>
          <p:cNvPr id="15" name="Text 12"/>
          <p:cNvSpPr/>
          <p:nvPr/>
        </p:nvSpPr>
        <p:spPr>
          <a:xfrm>
            <a:off x="3346490" y="5315069"/>
            <a:ext cx="2468880"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Sparziele setzen</a:t>
            </a:r>
            <a:endParaRPr lang="en-US" sz="1944" dirty="0"/>
          </a:p>
        </p:txBody>
      </p:sp>
      <p:sp>
        <p:nvSpPr>
          <p:cNvPr id="16" name="Text 13"/>
          <p:cNvSpPr/>
          <p:nvPr/>
        </p:nvSpPr>
        <p:spPr>
          <a:xfrm>
            <a:off x="3346490" y="5756910"/>
            <a:ext cx="3857625"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Definiere deine finanziellen Ziele, wie z.B. eine Anzahlung für ein Haus, eine Reise oder die Tilgung eines Kredits, und SaveUp hilft dir, diese Ziele zu erreichen.</a:t>
            </a:r>
            <a:endParaRPr lang="en-US" sz="1750" dirty="0"/>
          </a:p>
        </p:txBody>
      </p:sp>
      <p:sp>
        <p:nvSpPr>
          <p:cNvPr id="17" name="Shape 14"/>
          <p:cNvSpPr/>
          <p:nvPr/>
        </p:nvSpPr>
        <p:spPr>
          <a:xfrm>
            <a:off x="7426285" y="5315069"/>
            <a:ext cx="499943" cy="499943"/>
          </a:xfrm>
          <a:prstGeom prst="roundRect">
            <a:avLst>
              <a:gd name="adj" fmla="val 20000"/>
            </a:avLst>
          </a:prstGeom>
          <a:solidFill>
            <a:srgbClr val="542C49"/>
          </a:solidFill>
          <a:ln w="7620">
            <a:solidFill>
              <a:srgbClr val="6D4562"/>
            </a:solidFill>
            <a:prstDash val="solid"/>
          </a:ln>
        </p:spPr>
        <p:txBody>
          <a:bodyPr/>
          <a:lstStyle/>
          <a:p>
            <a:endParaRPr lang="de-CH"/>
          </a:p>
        </p:txBody>
      </p:sp>
      <p:sp>
        <p:nvSpPr>
          <p:cNvPr id="18" name="Text 15"/>
          <p:cNvSpPr/>
          <p:nvPr/>
        </p:nvSpPr>
        <p:spPr>
          <a:xfrm>
            <a:off x="7585948" y="5416867"/>
            <a:ext cx="180499" cy="296228"/>
          </a:xfrm>
          <a:prstGeom prst="rect">
            <a:avLst/>
          </a:prstGeom>
          <a:noFill/>
          <a:ln/>
        </p:spPr>
        <p:txBody>
          <a:bodyPr wrap="none" rtlCol="0" anchor="t"/>
          <a:lstStyle/>
          <a:p>
            <a:pPr marL="0" indent="0" algn="ctr">
              <a:lnSpc>
                <a:spcPts val="2333"/>
              </a:lnSpc>
              <a:buNone/>
            </a:pPr>
            <a:r>
              <a:rPr lang="en-US" sz="2333" dirty="0">
                <a:solidFill>
                  <a:srgbClr val="DAD8E9"/>
                </a:solidFill>
                <a:latin typeface="Prompt" pitchFamily="34" charset="0"/>
                <a:ea typeface="Prompt" pitchFamily="34" charset="-122"/>
                <a:cs typeface="Prompt" pitchFamily="34" charset="-120"/>
              </a:rPr>
              <a:t>4</a:t>
            </a:r>
            <a:endParaRPr lang="en-US" sz="2333" dirty="0"/>
          </a:p>
        </p:txBody>
      </p:sp>
      <p:sp>
        <p:nvSpPr>
          <p:cNvPr id="19" name="Text 16"/>
          <p:cNvSpPr/>
          <p:nvPr/>
        </p:nvSpPr>
        <p:spPr>
          <a:xfrm>
            <a:off x="8148399" y="5315069"/>
            <a:ext cx="3212663" cy="308610"/>
          </a:xfrm>
          <a:prstGeom prst="rect">
            <a:avLst/>
          </a:prstGeom>
          <a:noFill/>
          <a:ln/>
        </p:spPr>
        <p:txBody>
          <a:bodyPr wrap="none" rtlCol="0" anchor="t"/>
          <a:lstStyle/>
          <a:p>
            <a:pPr marL="0" indent="0">
              <a:lnSpc>
                <a:spcPts val="2430"/>
              </a:lnSpc>
              <a:buNone/>
            </a:pPr>
            <a:r>
              <a:rPr lang="en-US" sz="1944" dirty="0">
                <a:solidFill>
                  <a:srgbClr val="DAD8E9"/>
                </a:solidFill>
                <a:latin typeface="Prompt" pitchFamily="34" charset="0"/>
                <a:ea typeface="Prompt" pitchFamily="34" charset="-122"/>
                <a:cs typeface="Prompt" pitchFamily="34" charset="-120"/>
              </a:rPr>
              <a:t>Personalisierte Finanztipps</a:t>
            </a:r>
            <a:endParaRPr lang="en-US" sz="1944" dirty="0"/>
          </a:p>
        </p:txBody>
      </p:sp>
      <p:sp>
        <p:nvSpPr>
          <p:cNvPr id="20" name="Text 17"/>
          <p:cNvSpPr/>
          <p:nvPr/>
        </p:nvSpPr>
        <p:spPr>
          <a:xfrm>
            <a:off x="8148399" y="5756910"/>
            <a:ext cx="3857625" cy="1333024"/>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Erhalte maßgeschneiderte Ratschläge und Empfehlungen, um deine Finanzen zu verbessern und deine finanziellen Ziele zu erreichen.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4" name="Text 1"/>
          <p:cNvSpPr/>
          <p:nvPr/>
        </p:nvSpPr>
        <p:spPr>
          <a:xfrm>
            <a:off x="2624376" y="964737"/>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Mockup</a:t>
            </a:r>
            <a:endParaRPr lang="en-US" sz="3888" dirty="0"/>
          </a:p>
        </p:txBody>
      </p:sp>
      <p:pic>
        <p:nvPicPr>
          <p:cNvPr id="5" name="Image 1" descr="preencoded.png"/>
          <p:cNvPicPr>
            <a:picLocks noChangeAspect="1"/>
          </p:cNvPicPr>
          <p:nvPr/>
        </p:nvPicPr>
        <p:blipFill>
          <a:blip r:embed="rId4"/>
          <a:stretch>
            <a:fillRect/>
          </a:stretch>
        </p:blipFill>
        <p:spPr>
          <a:xfrm>
            <a:off x="2399135" y="2063506"/>
            <a:ext cx="7830715" cy="4474752"/>
          </a:xfrm>
          <a:prstGeom prst="rect">
            <a:avLst/>
          </a:prstGeom>
        </p:spPr>
      </p:pic>
      <p:sp>
        <p:nvSpPr>
          <p:cNvPr id="6" name="Text 2"/>
          <p:cNvSpPr/>
          <p:nvPr/>
        </p:nvSpPr>
        <p:spPr>
          <a:xfrm>
            <a:off x="2624376" y="5788462"/>
            <a:ext cx="9381649" cy="333256"/>
          </a:xfrm>
          <a:prstGeom prst="rect">
            <a:avLst/>
          </a:prstGeom>
          <a:noFill/>
          <a:ln/>
        </p:spPr>
        <p:txBody>
          <a:bodyPr wrap="none" rtlCol="0" anchor="t"/>
          <a:lstStyle/>
          <a:p>
            <a:pPr marL="0" indent="0">
              <a:lnSpc>
                <a:spcPts val="2624"/>
              </a:lnSpc>
              <a:buNone/>
            </a:pPr>
            <a:endParaRPr lang="en-US" sz="1750" dirty="0"/>
          </a:p>
        </p:txBody>
      </p:sp>
      <p:sp>
        <p:nvSpPr>
          <p:cNvPr id="7" name="Text 3"/>
          <p:cNvSpPr/>
          <p:nvPr/>
        </p:nvSpPr>
        <p:spPr>
          <a:xfrm>
            <a:off x="2624376" y="6371630"/>
            <a:ext cx="9381649"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4" name="Text 1"/>
          <p:cNvSpPr/>
          <p:nvPr/>
        </p:nvSpPr>
        <p:spPr>
          <a:xfrm>
            <a:off x="2624376" y="991195"/>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Mockup</a:t>
            </a:r>
            <a:endParaRPr lang="en-US" sz="3888" dirty="0"/>
          </a:p>
        </p:txBody>
      </p:sp>
      <p:sp>
        <p:nvSpPr>
          <p:cNvPr id="8" name="Text 2"/>
          <p:cNvSpPr/>
          <p:nvPr/>
        </p:nvSpPr>
        <p:spPr>
          <a:xfrm>
            <a:off x="2624376" y="5788462"/>
            <a:ext cx="9381649" cy="333256"/>
          </a:xfrm>
          <a:prstGeom prst="rect">
            <a:avLst/>
          </a:prstGeom>
          <a:noFill/>
          <a:ln/>
        </p:spPr>
        <p:txBody>
          <a:bodyPr wrap="none" rtlCol="0" anchor="t"/>
          <a:lstStyle/>
          <a:p>
            <a:pPr marL="0" indent="0">
              <a:lnSpc>
                <a:spcPts val="2624"/>
              </a:lnSpc>
              <a:buNone/>
            </a:pPr>
            <a:endParaRPr lang="en-US" sz="1750" dirty="0"/>
          </a:p>
        </p:txBody>
      </p:sp>
      <p:sp>
        <p:nvSpPr>
          <p:cNvPr id="9" name="Text 3"/>
          <p:cNvSpPr/>
          <p:nvPr/>
        </p:nvSpPr>
        <p:spPr>
          <a:xfrm>
            <a:off x="2624376" y="6371630"/>
            <a:ext cx="9381649" cy="333256"/>
          </a:xfrm>
          <a:prstGeom prst="rect">
            <a:avLst/>
          </a:prstGeom>
          <a:noFill/>
          <a:ln/>
        </p:spPr>
        <p:txBody>
          <a:bodyPr wrap="none" rtlCol="0" anchor="t"/>
          <a:lstStyle/>
          <a:p>
            <a:pPr marL="0" indent="0">
              <a:lnSpc>
                <a:spcPts val="2624"/>
              </a:lnSpc>
              <a:buNone/>
            </a:pPr>
            <a:endParaRPr lang="en-US" sz="1750" dirty="0"/>
          </a:p>
        </p:txBody>
      </p:sp>
      <p:pic>
        <p:nvPicPr>
          <p:cNvPr id="6" name="Grafik 5" descr="Ein Bild, das Text, Screenshot, Handy, Schrift enthält.&#10;&#10;Automatisch generierte Beschreibung">
            <a:extLst>
              <a:ext uri="{FF2B5EF4-FFF2-40B4-BE49-F238E27FC236}">
                <a16:creationId xmlns:a16="http://schemas.microsoft.com/office/drawing/2014/main" id="{49EB2047-9B90-8486-1BB3-D3AAEA1446B7}"/>
              </a:ext>
            </a:extLst>
          </p:cNvPr>
          <p:cNvPicPr>
            <a:picLocks noChangeAspect="1"/>
          </p:cNvPicPr>
          <p:nvPr/>
        </p:nvPicPr>
        <p:blipFill>
          <a:blip r:embed="rId4"/>
          <a:stretch>
            <a:fillRect/>
          </a:stretch>
        </p:blipFill>
        <p:spPr>
          <a:xfrm>
            <a:off x="983021" y="1857404"/>
            <a:ext cx="2587442" cy="4878624"/>
          </a:xfrm>
          <a:prstGeom prst="rect">
            <a:avLst/>
          </a:prstGeom>
        </p:spPr>
      </p:pic>
      <p:pic>
        <p:nvPicPr>
          <p:cNvPr id="10" name="Grafik 9" descr="Ein Bild, das Elektronik, Text, Screenshot, Elektronisches Gerät enthält.&#10;&#10;Automatisch generierte Beschreibung">
            <a:extLst>
              <a:ext uri="{FF2B5EF4-FFF2-40B4-BE49-F238E27FC236}">
                <a16:creationId xmlns:a16="http://schemas.microsoft.com/office/drawing/2014/main" id="{C37D9E96-4558-CEE1-EBD3-72764A2F0E66}"/>
              </a:ext>
            </a:extLst>
          </p:cNvPr>
          <p:cNvPicPr>
            <a:picLocks noChangeAspect="1"/>
          </p:cNvPicPr>
          <p:nvPr/>
        </p:nvPicPr>
        <p:blipFill>
          <a:blip r:embed="rId5"/>
          <a:stretch>
            <a:fillRect/>
          </a:stretch>
        </p:blipFill>
        <p:spPr>
          <a:xfrm>
            <a:off x="4075967" y="1898929"/>
            <a:ext cx="2673008" cy="4878623"/>
          </a:xfrm>
          <a:prstGeom prst="rect">
            <a:avLst/>
          </a:prstGeom>
        </p:spPr>
      </p:pic>
      <p:pic>
        <p:nvPicPr>
          <p:cNvPr id="11" name="Grafik 10" descr="Ein Bild, das Text, Screenshot, Handy, mobiles Gerät enthält.&#10;&#10;Automatisch generierte Beschreibung">
            <a:extLst>
              <a:ext uri="{FF2B5EF4-FFF2-40B4-BE49-F238E27FC236}">
                <a16:creationId xmlns:a16="http://schemas.microsoft.com/office/drawing/2014/main" id="{642342E9-8ECD-08B6-6F8B-58822FE2612F}"/>
              </a:ext>
            </a:extLst>
          </p:cNvPr>
          <p:cNvPicPr>
            <a:picLocks noChangeAspect="1"/>
          </p:cNvPicPr>
          <p:nvPr/>
        </p:nvPicPr>
        <p:blipFill>
          <a:blip r:embed="rId6"/>
          <a:stretch>
            <a:fillRect/>
          </a:stretch>
        </p:blipFill>
        <p:spPr>
          <a:xfrm>
            <a:off x="7254479" y="1966228"/>
            <a:ext cx="2673008" cy="4862312"/>
          </a:xfrm>
          <a:prstGeom prst="rect">
            <a:avLst/>
          </a:prstGeom>
        </p:spPr>
      </p:pic>
      <p:pic>
        <p:nvPicPr>
          <p:cNvPr id="13" name="Grafik 12" descr="Ein Bild, das Text, Screenshot, Schrift, Handy enthält.&#10;&#10;Automatisch generierte Beschreibung">
            <a:extLst>
              <a:ext uri="{FF2B5EF4-FFF2-40B4-BE49-F238E27FC236}">
                <a16:creationId xmlns:a16="http://schemas.microsoft.com/office/drawing/2014/main" id="{9AA40220-AEDC-AA5B-613D-BC244C4E9E83}"/>
              </a:ext>
            </a:extLst>
          </p:cNvPr>
          <p:cNvPicPr>
            <a:picLocks noChangeAspect="1"/>
          </p:cNvPicPr>
          <p:nvPr/>
        </p:nvPicPr>
        <p:blipFill>
          <a:blip r:embed="rId7"/>
          <a:stretch>
            <a:fillRect/>
          </a:stretch>
        </p:blipFill>
        <p:spPr>
          <a:xfrm>
            <a:off x="10432991" y="1976302"/>
            <a:ext cx="2459137" cy="476990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4" name="Text 1"/>
          <p:cNvSpPr/>
          <p:nvPr/>
        </p:nvSpPr>
        <p:spPr>
          <a:xfrm>
            <a:off x="2624376" y="991195"/>
            <a:ext cx="4937760"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Mockup</a:t>
            </a:r>
            <a:endParaRPr lang="en-US" sz="3888" dirty="0"/>
          </a:p>
        </p:txBody>
      </p:sp>
      <p:sp>
        <p:nvSpPr>
          <p:cNvPr id="8" name="Text 2"/>
          <p:cNvSpPr/>
          <p:nvPr/>
        </p:nvSpPr>
        <p:spPr>
          <a:xfrm>
            <a:off x="2624376" y="5788462"/>
            <a:ext cx="9381649" cy="333256"/>
          </a:xfrm>
          <a:prstGeom prst="rect">
            <a:avLst/>
          </a:prstGeom>
          <a:noFill/>
          <a:ln/>
        </p:spPr>
        <p:txBody>
          <a:bodyPr wrap="none" rtlCol="0" anchor="t"/>
          <a:lstStyle/>
          <a:p>
            <a:pPr marL="0" indent="0">
              <a:lnSpc>
                <a:spcPts val="2624"/>
              </a:lnSpc>
              <a:buNone/>
            </a:pPr>
            <a:endParaRPr lang="en-US" sz="1750" dirty="0"/>
          </a:p>
        </p:txBody>
      </p:sp>
      <p:sp>
        <p:nvSpPr>
          <p:cNvPr id="9" name="Text 3"/>
          <p:cNvSpPr/>
          <p:nvPr/>
        </p:nvSpPr>
        <p:spPr>
          <a:xfrm>
            <a:off x="2624376" y="6371630"/>
            <a:ext cx="9381649" cy="333256"/>
          </a:xfrm>
          <a:prstGeom prst="rect">
            <a:avLst/>
          </a:prstGeom>
          <a:noFill/>
          <a:ln/>
        </p:spPr>
        <p:txBody>
          <a:bodyPr wrap="none" rtlCol="0" anchor="t"/>
          <a:lstStyle/>
          <a:p>
            <a:pPr marL="0" indent="0">
              <a:lnSpc>
                <a:spcPts val="2624"/>
              </a:lnSpc>
              <a:buNone/>
            </a:pPr>
            <a:endParaRPr lang="en-US" sz="1750" dirty="0"/>
          </a:p>
        </p:txBody>
      </p:sp>
      <p:pic>
        <p:nvPicPr>
          <p:cNvPr id="5" name="Grafik 4" descr="Ein Bild, das Text, Screenshot, Software, Betriebssystem enthält.&#10;&#10;Automatisch generierte Beschreibung">
            <a:extLst>
              <a:ext uri="{FF2B5EF4-FFF2-40B4-BE49-F238E27FC236}">
                <a16:creationId xmlns:a16="http://schemas.microsoft.com/office/drawing/2014/main" id="{E7897551-1F9D-16E4-20D7-642CB98C5D90}"/>
              </a:ext>
            </a:extLst>
          </p:cNvPr>
          <p:cNvPicPr>
            <a:picLocks noChangeAspect="1"/>
          </p:cNvPicPr>
          <p:nvPr/>
        </p:nvPicPr>
        <p:blipFill>
          <a:blip r:embed="rId4"/>
          <a:stretch>
            <a:fillRect/>
          </a:stretch>
        </p:blipFill>
        <p:spPr>
          <a:xfrm>
            <a:off x="770514" y="1555440"/>
            <a:ext cx="2540432" cy="5682966"/>
          </a:xfrm>
          <a:prstGeom prst="rect">
            <a:avLst/>
          </a:prstGeom>
        </p:spPr>
      </p:pic>
      <p:pic>
        <p:nvPicPr>
          <p:cNvPr id="7" name="Grafik 6" descr="Ein Bild, das Text, Screenshot, Software, Zahl enthält.&#10;&#10;Automatisch generierte Beschreibung">
            <a:extLst>
              <a:ext uri="{FF2B5EF4-FFF2-40B4-BE49-F238E27FC236}">
                <a16:creationId xmlns:a16="http://schemas.microsoft.com/office/drawing/2014/main" id="{5BAD12AE-59C3-45B5-60DD-2FA59F1F3B31}"/>
              </a:ext>
            </a:extLst>
          </p:cNvPr>
          <p:cNvPicPr>
            <a:picLocks noChangeAspect="1"/>
          </p:cNvPicPr>
          <p:nvPr/>
        </p:nvPicPr>
        <p:blipFill>
          <a:blip r:embed="rId5"/>
          <a:stretch>
            <a:fillRect/>
          </a:stretch>
        </p:blipFill>
        <p:spPr>
          <a:xfrm>
            <a:off x="3973351" y="1598508"/>
            <a:ext cx="2540432" cy="5671647"/>
          </a:xfrm>
          <a:prstGeom prst="rect">
            <a:avLst/>
          </a:prstGeom>
        </p:spPr>
      </p:pic>
      <p:pic>
        <p:nvPicPr>
          <p:cNvPr id="14" name="Grafik 13" descr="Ein Bild, das Text, Screenshot, Software, Webseite enthält.&#10;&#10;Automatisch generierte Beschreibung">
            <a:extLst>
              <a:ext uri="{FF2B5EF4-FFF2-40B4-BE49-F238E27FC236}">
                <a16:creationId xmlns:a16="http://schemas.microsoft.com/office/drawing/2014/main" id="{22D9DB6F-C8CA-9C43-9A5A-0744CCCCD918}"/>
              </a:ext>
            </a:extLst>
          </p:cNvPr>
          <p:cNvPicPr>
            <a:picLocks noChangeAspect="1"/>
          </p:cNvPicPr>
          <p:nvPr/>
        </p:nvPicPr>
        <p:blipFill>
          <a:blip r:embed="rId6"/>
          <a:stretch>
            <a:fillRect/>
          </a:stretch>
        </p:blipFill>
        <p:spPr>
          <a:xfrm>
            <a:off x="7074988" y="1524714"/>
            <a:ext cx="2540432" cy="5745441"/>
          </a:xfrm>
          <a:prstGeom prst="rect">
            <a:avLst/>
          </a:prstGeom>
        </p:spPr>
      </p:pic>
      <p:pic>
        <p:nvPicPr>
          <p:cNvPr id="15" name="Grafik 14" descr="Ein Bild, das Text, Screenshot, Software, Betriebssystem enthält.&#10;&#10;Automatisch generierte Beschreibung">
            <a:extLst>
              <a:ext uri="{FF2B5EF4-FFF2-40B4-BE49-F238E27FC236}">
                <a16:creationId xmlns:a16="http://schemas.microsoft.com/office/drawing/2014/main" id="{4D1C1F37-11E0-62D5-E32E-B6E1AAA4DDBC}"/>
              </a:ext>
            </a:extLst>
          </p:cNvPr>
          <p:cNvPicPr>
            <a:picLocks noChangeAspect="1"/>
          </p:cNvPicPr>
          <p:nvPr/>
        </p:nvPicPr>
        <p:blipFill>
          <a:blip r:embed="rId7"/>
          <a:stretch>
            <a:fillRect/>
          </a:stretch>
        </p:blipFill>
        <p:spPr>
          <a:xfrm>
            <a:off x="10956012" y="1524714"/>
            <a:ext cx="2606076" cy="5847558"/>
          </a:xfrm>
          <a:prstGeom prst="rect">
            <a:avLst/>
          </a:prstGeom>
        </p:spPr>
      </p:pic>
    </p:spTree>
    <p:extLst>
      <p:ext uri="{BB962C8B-B14F-4D97-AF65-F5344CB8AC3E}">
        <p14:creationId xmlns:p14="http://schemas.microsoft.com/office/powerpoint/2010/main" val="9408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sp>
        <p:nvSpPr>
          <p:cNvPr id="4" name="Text 1"/>
          <p:cNvSpPr/>
          <p:nvPr/>
        </p:nvSpPr>
        <p:spPr>
          <a:xfrm>
            <a:off x="2624376" y="1996797"/>
            <a:ext cx="5815489" cy="617101"/>
          </a:xfrm>
          <a:prstGeom prst="rect">
            <a:avLst/>
          </a:prstGeom>
          <a:noFill/>
          <a:ln/>
        </p:spPr>
        <p:txBody>
          <a:bodyPr wrap="non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Die Zukunft von SaveUp</a:t>
            </a:r>
            <a:endParaRPr lang="en-US" sz="3888" dirty="0"/>
          </a:p>
        </p:txBody>
      </p:sp>
      <p:sp>
        <p:nvSpPr>
          <p:cNvPr id="5" name="Text 2"/>
          <p:cNvSpPr/>
          <p:nvPr/>
        </p:nvSpPr>
        <p:spPr>
          <a:xfrm>
            <a:off x="2624376" y="3169325"/>
            <a:ext cx="2555319" cy="308610"/>
          </a:xfrm>
          <a:prstGeom prst="rect">
            <a:avLst/>
          </a:prstGeom>
          <a:noFill/>
          <a:ln/>
        </p:spPr>
        <p:txBody>
          <a:bodyPr wrap="none" rtlCol="0" anchor="t"/>
          <a:lstStyle/>
          <a:p>
            <a:pPr marL="0" indent="0">
              <a:lnSpc>
                <a:spcPts val="2430"/>
              </a:lnSpc>
              <a:buNone/>
            </a:pPr>
            <a:r>
              <a:rPr lang="en-US" sz="1944" dirty="0">
                <a:solidFill>
                  <a:srgbClr val="C6BFEE"/>
                </a:solidFill>
                <a:latin typeface="Prompt" pitchFamily="34" charset="0"/>
                <a:ea typeface="Prompt" pitchFamily="34" charset="-122"/>
                <a:cs typeface="Prompt" pitchFamily="34" charset="-120"/>
              </a:rPr>
              <a:t>Künstliche Intelligenz</a:t>
            </a:r>
            <a:endParaRPr lang="en-US" sz="1944" dirty="0"/>
          </a:p>
        </p:txBody>
      </p:sp>
      <p:sp>
        <p:nvSpPr>
          <p:cNvPr id="6" name="Text 3"/>
          <p:cNvSpPr/>
          <p:nvPr/>
        </p:nvSpPr>
        <p:spPr>
          <a:xfrm>
            <a:off x="2624376" y="3700105"/>
            <a:ext cx="2765465" cy="2332792"/>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SaveUp wird in Zukunft noch intelligenter und nutzt Künstliche Intelligenz, um deine Finanzen noch besser zu analysieren und personalisierte Empfehlungen zu geben.</a:t>
            </a:r>
            <a:endParaRPr lang="en-US" sz="1750" dirty="0"/>
          </a:p>
        </p:txBody>
      </p:sp>
      <p:sp>
        <p:nvSpPr>
          <p:cNvPr id="7" name="Text 4"/>
          <p:cNvSpPr/>
          <p:nvPr/>
        </p:nvSpPr>
        <p:spPr>
          <a:xfrm>
            <a:off x="5939433" y="3169325"/>
            <a:ext cx="2468880" cy="308610"/>
          </a:xfrm>
          <a:prstGeom prst="rect">
            <a:avLst/>
          </a:prstGeom>
          <a:noFill/>
          <a:ln/>
        </p:spPr>
        <p:txBody>
          <a:bodyPr wrap="none" rtlCol="0" anchor="t"/>
          <a:lstStyle/>
          <a:p>
            <a:pPr marL="0" indent="0">
              <a:lnSpc>
                <a:spcPts val="2430"/>
              </a:lnSpc>
              <a:buNone/>
            </a:pPr>
            <a:r>
              <a:rPr lang="en-US" sz="1944" dirty="0">
                <a:solidFill>
                  <a:srgbClr val="C6BFEE"/>
                </a:solidFill>
                <a:latin typeface="Prompt" pitchFamily="34" charset="0"/>
                <a:ea typeface="Prompt" pitchFamily="34" charset="-122"/>
                <a:cs typeface="Prompt" pitchFamily="34" charset="-120"/>
              </a:rPr>
              <a:t>Automatisierung</a:t>
            </a:r>
            <a:endParaRPr lang="en-US" sz="1944" dirty="0"/>
          </a:p>
        </p:txBody>
      </p:sp>
      <p:sp>
        <p:nvSpPr>
          <p:cNvPr id="8" name="Text 5"/>
          <p:cNvSpPr/>
          <p:nvPr/>
        </p:nvSpPr>
        <p:spPr>
          <a:xfrm>
            <a:off x="5939433" y="3700105"/>
            <a:ext cx="2765465" cy="1666280"/>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Automatisierte Prozesse, wie z.B. die Erkennung von Ausgabenmustern, werden deine Finanzen noch effizienter verwalten.</a:t>
            </a:r>
            <a:endParaRPr lang="en-US" sz="1750" dirty="0"/>
          </a:p>
        </p:txBody>
      </p:sp>
      <p:sp>
        <p:nvSpPr>
          <p:cNvPr id="9" name="Text 6"/>
          <p:cNvSpPr/>
          <p:nvPr/>
        </p:nvSpPr>
        <p:spPr>
          <a:xfrm>
            <a:off x="9254490" y="3169325"/>
            <a:ext cx="2468880" cy="308610"/>
          </a:xfrm>
          <a:prstGeom prst="rect">
            <a:avLst/>
          </a:prstGeom>
          <a:noFill/>
          <a:ln/>
        </p:spPr>
        <p:txBody>
          <a:bodyPr wrap="none" rtlCol="0" anchor="t"/>
          <a:lstStyle/>
          <a:p>
            <a:pPr marL="0" indent="0">
              <a:lnSpc>
                <a:spcPts val="2430"/>
              </a:lnSpc>
              <a:buNone/>
            </a:pPr>
            <a:r>
              <a:rPr lang="en-US" sz="1944" dirty="0">
                <a:solidFill>
                  <a:srgbClr val="C6BFEE"/>
                </a:solidFill>
                <a:latin typeface="Prompt" pitchFamily="34" charset="0"/>
                <a:ea typeface="Prompt" pitchFamily="34" charset="-122"/>
                <a:cs typeface="Prompt" pitchFamily="34" charset="-120"/>
              </a:rPr>
              <a:t>Integrationen</a:t>
            </a:r>
            <a:endParaRPr lang="en-US" sz="1944" dirty="0"/>
          </a:p>
        </p:txBody>
      </p:sp>
      <p:sp>
        <p:nvSpPr>
          <p:cNvPr id="10" name="Text 7"/>
          <p:cNvSpPr/>
          <p:nvPr/>
        </p:nvSpPr>
        <p:spPr>
          <a:xfrm>
            <a:off x="9254490" y="3700105"/>
            <a:ext cx="2765465" cy="1666280"/>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SaveUp wird mit anderen Finanzdienstleistungen und Apps integriert, um dir einen nahtlosen Finanzüberblick zu bieten.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p:spPr>
        <p:txBody>
          <a:bodyPr/>
          <a:lstStyle/>
          <a:p>
            <a:endParaRPr lang="de-CH"/>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0B0C23">
              <a:alpha val="80000"/>
            </a:srgbClr>
          </a:solidFill>
          <a:ln/>
        </p:spPr>
        <p:txBody>
          <a:bodyPr/>
          <a:lstStyle/>
          <a:p>
            <a:endParaRPr lang="de-CH"/>
          </a:p>
        </p:txBody>
      </p:sp>
      <p:sp>
        <p:nvSpPr>
          <p:cNvPr id="6" name="Text 2"/>
          <p:cNvSpPr/>
          <p:nvPr/>
        </p:nvSpPr>
        <p:spPr>
          <a:xfrm>
            <a:off x="2624376" y="2831187"/>
            <a:ext cx="9381649" cy="1234202"/>
          </a:xfrm>
          <a:prstGeom prst="rect">
            <a:avLst/>
          </a:prstGeom>
          <a:noFill/>
          <a:ln/>
        </p:spPr>
        <p:txBody>
          <a:bodyPr wrap="square" rtlCol="0" anchor="t"/>
          <a:lstStyle/>
          <a:p>
            <a:pPr marL="0" indent="0">
              <a:lnSpc>
                <a:spcPts val="4860"/>
              </a:lnSpc>
              <a:buNone/>
            </a:pPr>
            <a:r>
              <a:rPr lang="en-US" sz="3888" dirty="0">
                <a:solidFill>
                  <a:srgbClr val="C6BFEE"/>
                </a:solidFill>
                <a:latin typeface="Prompt" pitchFamily="34" charset="0"/>
                <a:ea typeface="Prompt" pitchFamily="34" charset="-122"/>
                <a:cs typeface="Prompt" pitchFamily="34" charset="-120"/>
              </a:rPr>
              <a:t>Jetzt SaveUp herunterladen und deine Finanzen optimieren</a:t>
            </a:r>
            <a:endParaRPr lang="en-US" sz="3888" dirty="0"/>
          </a:p>
        </p:txBody>
      </p:sp>
      <p:sp>
        <p:nvSpPr>
          <p:cNvPr id="7" name="Text 3"/>
          <p:cNvSpPr/>
          <p:nvPr/>
        </p:nvSpPr>
        <p:spPr>
          <a:xfrm>
            <a:off x="2624376" y="4398645"/>
            <a:ext cx="9381649" cy="999768"/>
          </a:xfrm>
          <a:prstGeom prst="rect">
            <a:avLst/>
          </a:prstGeom>
          <a:noFill/>
          <a:ln/>
        </p:spPr>
        <p:txBody>
          <a:bodyPr wrap="square" rtlCol="0" anchor="t"/>
          <a:lstStyle/>
          <a:p>
            <a:pPr marL="0" indent="0">
              <a:lnSpc>
                <a:spcPts val="2624"/>
              </a:lnSpc>
              <a:buNone/>
            </a:pPr>
            <a:r>
              <a:rPr lang="en-US" sz="1750" dirty="0">
                <a:solidFill>
                  <a:srgbClr val="DAD8E9"/>
                </a:solidFill>
                <a:latin typeface="Mukta" pitchFamily="34" charset="0"/>
                <a:ea typeface="Mukta" pitchFamily="34" charset="-122"/>
                <a:cs typeface="Mukta" pitchFamily="34" charset="-120"/>
              </a:rPr>
              <a:t>Laden Sie SaveUp jetzt herunter und beginnen Sie, Ihre Finanzen zu kontrollieren und zu verbessern. Mit SaveUp können Sie Ihre Ausgaben tracken, Budgets erstellen und Ihre Einnahmen verwalten, um Ihre finanziellen Ziele zu erreichen.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306</Words>
  <Application>Microsoft Office PowerPoint</Application>
  <PresentationFormat>Benutzerdefiniert</PresentationFormat>
  <Paragraphs>47</Paragraphs>
  <Slides>10</Slides>
  <Notes>10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Mukta</vt:lpstr>
      <vt:lpstr>Prompt</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Nesim Abdelaziz</cp:lastModifiedBy>
  <cp:revision>3</cp:revision>
  <dcterms:created xsi:type="dcterms:W3CDTF">2024-06-18T11:06:49Z</dcterms:created>
  <dcterms:modified xsi:type="dcterms:W3CDTF">2024-07-01T16:17:05Z</dcterms:modified>
</cp:coreProperties>
</file>